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3" r:id="rId4"/>
    <p:sldId id="257" r:id="rId5"/>
    <p:sldId id="272" r:id="rId6"/>
    <p:sldId id="273" r:id="rId7"/>
    <p:sldId id="270" r:id="rId8"/>
    <p:sldId id="260" r:id="rId9"/>
    <p:sldId id="259" r:id="rId10"/>
    <p:sldId id="262" r:id="rId11"/>
    <p:sldId id="271" r:id="rId12"/>
    <p:sldId id="261" r:id="rId13"/>
    <p:sldId id="265" r:id="rId14"/>
    <p:sldId id="266" r:id="rId15"/>
    <p:sldId id="267" r:id="rId16"/>
    <p:sldId id="275" r:id="rId17"/>
    <p:sldId id="264" r:id="rId18"/>
    <p:sldId id="269" r:id="rId19"/>
    <p:sldId id="276" r:id="rId20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D99"/>
    <a:srgbClr val="3C86E0"/>
    <a:srgbClr val="2BD3CB"/>
    <a:srgbClr val="99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58" autoAdjust="0"/>
  </p:normalViewPr>
  <p:slideViewPr>
    <p:cSldViewPr snapToGrid="0">
      <p:cViewPr varScale="1">
        <p:scale>
          <a:sx n="67" d="100"/>
          <a:sy n="67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 snapToGrid="0">
      <p:cViewPr varScale="1">
        <p:scale>
          <a:sx n="56" d="100"/>
          <a:sy n="56" d="100"/>
        </p:scale>
        <p:origin x="-1986" y="-84"/>
      </p:cViewPr>
      <p:guideLst>
        <p:guide orient="horz" pos="295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C3041-7281-40AD-9329-EB60F23C07C8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0536-CA53-4ED9-9C9E-A88850C07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75E55D23-7FF3-433D-AA37-8D9B49A0756F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50E3325D-5663-41A4-865F-047312B15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3325D-5663-41A4-865F-047312B15B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EEE6-1676-40C8-9D5F-F85141573A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1836" y="76200"/>
            <a:ext cx="15259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8001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Science of Thoughts, Beliefs, Emotions and Subtle Energy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162800" cy="1676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3800" dirty="0" smtClean="0"/>
              <a:t>Science of Spiritual Beings of Light Lectures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Presented at Unity Church of Dallas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Oct 24, 31 - Nov 7, 14, 2011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By Doug Matzke, Ph.D.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Doug@QuantumDoug.com</a:t>
            </a:r>
            <a:endParaRPr lang="en-US" sz="28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"/>
            <a:ext cx="36623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15200" y="76200"/>
            <a:ext cx="1752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63246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Memory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318" y="1447800"/>
            <a:ext cx="8364682" cy="4880264"/>
          </a:xfrm>
        </p:spPr>
        <p:txBody>
          <a:bodyPr>
            <a:normAutofit/>
          </a:bodyPr>
          <a:lstStyle/>
          <a:p>
            <a:r>
              <a:rPr lang="en-US" dirty="0" smtClean="0"/>
              <a:t>Emotions affects Memory</a:t>
            </a:r>
          </a:p>
          <a:p>
            <a:pPr lvl="1"/>
            <a:r>
              <a:rPr lang="en-US" dirty="0" smtClean="0"/>
              <a:t>Biases your neurochemistry affecting memory</a:t>
            </a:r>
          </a:p>
          <a:p>
            <a:pPr lvl="1"/>
            <a:r>
              <a:rPr lang="en-US" dirty="0" smtClean="0"/>
              <a:t>Easy to remember ‘like’ memories since are ‘near’</a:t>
            </a:r>
          </a:p>
          <a:p>
            <a:r>
              <a:rPr lang="en-US" dirty="0" smtClean="0"/>
              <a:t>Memory affects Thoughts/decisions</a:t>
            </a:r>
          </a:p>
          <a:p>
            <a:pPr lvl="1"/>
            <a:r>
              <a:rPr lang="en-US" dirty="0" smtClean="0"/>
              <a:t>Hard to remember other emotional memories</a:t>
            </a:r>
          </a:p>
          <a:p>
            <a:pPr lvl="1"/>
            <a:r>
              <a:rPr lang="en-US" dirty="0" smtClean="0"/>
              <a:t>Make bad decisions due to memory barricades</a:t>
            </a:r>
          </a:p>
          <a:p>
            <a:r>
              <a:rPr lang="en-US" dirty="0" smtClean="0"/>
              <a:t>Thoughts affects Emotions</a:t>
            </a:r>
          </a:p>
          <a:p>
            <a:pPr lvl="1"/>
            <a:r>
              <a:rPr lang="en-US" dirty="0" smtClean="0"/>
              <a:t>Closed loop feeds back into emotional rut</a:t>
            </a:r>
          </a:p>
          <a:p>
            <a:pPr lvl="1"/>
            <a:r>
              <a:rPr lang="en-US" dirty="0" smtClean="0"/>
              <a:t>Break negative emotional loops by choosing ‘relief’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urved Right Arrow 5"/>
          <p:cNvSpPr/>
          <p:nvPr/>
        </p:nvSpPr>
        <p:spPr>
          <a:xfrm>
            <a:off x="103910" y="1638301"/>
            <a:ext cx="748146" cy="3460172"/>
          </a:xfrm>
          <a:prstGeom prst="curvedRightArrow">
            <a:avLst>
              <a:gd name="adj1" fmla="val 27420"/>
              <a:gd name="adj2" fmla="val 50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 flipV="1">
            <a:off x="8070273" y="1638301"/>
            <a:ext cx="897081" cy="3460172"/>
          </a:xfrm>
          <a:prstGeom prst="curvedRightArrow">
            <a:avLst>
              <a:gd name="adj1" fmla="val 27420"/>
              <a:gd name="adj2" fmla="val 50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6" y="1375064"/>
            <a:ext cx="8416636" cy="485948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Memory vs. Communication</a:t>
            </a:r>
          </a:p>
          <a:p>
            <a:r>
              <a:rPr lang="en-US" dirty="0" smtClean="0"/>
              <a:t>Communication moves information thru space</a:t>
            </a:r>
          </a:p>
          <a:p>
            <a:r>
              <a:rPr lang="en-US" dirty="0" smtClean="0"/>
              <a:t>Memory moves of information thru time</a:t>
            </a:r>
          </a:p>
          <a:p>
            <a:pPr>
              <a:buNone/>
            </a:pPr>
            <a:r>
              <a:rPr lang="en-US" dirty="0" smtClean="0"/>
              <a:t>People exhibit non-ordinary spacetime</a:t>
            </a:r>
          </a:p>
          <a:p>
            <a:r>
              <a:rPr lang="en-US" dirty="0" smtClean="0"/>
              <a:t>Based on thought representation model</a:t>
            </a:r>
          </a:p>
          <a:p>
            <a:r>
              <a:rPr lang="en-US" dirty="0" smtClean="0"/>
              <a:t>People ‘remember’ things in past/future</a:t>
            </a:r>
          </a:p>
          <a:p>
            <a:r>
              <a:rPr lang="en-US" dirty="0" smtClean="0"/>
              <a:t>People ‘remember’ things from afar</a:t>
            </a:r>
          </a:p>
          <a:p>
            <a:pPr>
              <a:buNone/>
            </a:pPr>
            <a:r>
              <a:rPr lang="en-US" dirty="0" smtClean="0"/>
              <a:t>Akashic Records</a:t>
            </a:r>
          </a:p>
          <a:p>
            <a:r>
              <a:rPr lang="en-US" dirty="0" smtClean="0"/>
              <a:t>Representation of all information thru time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172" r="24172"/>
          <a:stretch>
            <a:fillRect/>
          </a:stretch>
        </p:blipFill>
        <p:spPr bwMode="auto">
          <a:xfrm>
            <a:off x="7200900" y="3076576"/>
            <a:ext cx="169054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vs. Feelings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0050" y="1347787"/>
            <a:ext cx="8229600" cy="49114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b="1" dirty="0" smtClean="0"/>
              <a:t>Feelings are internal awareness of emotional state</a:t>
            </a:r>
          </a:p>
          <a:p>
            <a:pPr lvl="1"/>
            <a:r>
              <a:rPr lang="en-US" sz="2400" dirty="0" smtClean="0"/>
              <a:t>More psychological in the mind (mental body)</a:t>
            </a:r>
          </a:p>
          <a:p>
            <a:pPr lvl="1"/>
            <a:r>
              <a:rPr lang="en-US" sz="2400" dirty="0" smtClean="0"/>
              <a:t>Feelings are used for communication (intuition)</a:t>
            </a:r>
          </a:p>
          <a:p>
            <a:pPr lvl="1"/>
            <a:r>
              <a:rPr lang="en-US" sz="2400" dirty="0" smtClean="0"/>
              <a:t>Feeling is the language of the soul</a:t>
            </a:r>
          </a:p>
          <a:p>
            <a:pPr lvl="1"/>
            <a:r>
              <a:rPr lang="en-US" sz="2400" dirty="0" smtClean="0"/>
              <a:t>Most magnificent feeling available is Love</a:t>
            </a:r>
          </a:p>
          <a:p>
            <a:pPr lvl="1"/>
            <a:r>
              <a:rPr lang="en-US" sz="2400" dirty="0" smtClean="0"/>
              <a:t>If you want to know your truth about something, </a:t>
            </a:r>
          </a:p>
          <a:p>
            <a:pPr lvl="2"/>
            <a:r>
              <a:rPr lang="en-US" sz="2000" dirty="0" smtClean="0"/>
              <a:t>quiet your mind and look at how you’re feeling about it</a:t>
            </a:r>
          </a:p>
          <a:p>
            <a:pPr>
              <a:buNone/>
            </a:pPr>
            <a:r>
              <a:rPr lang="en-US" sz="2800" b="1" dirty="0" smtClean="0"/>
              <a:t>Emotions are created by your thoughts</a:t>
            </a:r>
          </a:p>
          <a:p>
            <a:pPr lvl="1"/>
            <a:r>
              <a:rPr lang="en-US" sz="2400" dirty="0" smtClean="0"/>
              <a:t>More physical in the now body (emotional body)</a:t>
            </a:r>
          </a:p>
          <a:p>
            <a:pPr lvl="1"/>
            <a:r>
              <a:rPr lang="en-US" sz="2400" dirty="0" smtClean="0"/>
              <a:t>Emotion is the power which amplifies/attracts thoughts</a:t>
            </a:r>
          </a:p>
          <a:p>
            <a:pPr lvl="1"/>
            <a:r>
              <a:rPr lang="en-US" sz="2400" dirty="0" smtClean="0"/>
              <a:t>Emotions are used for creation (manifestation)</a:t>
            </a:r>
          </a:p>
          <a:p>
            <a:pPr lvl="1"/>
            <a:r>
              <a:rPr lang="en-US" sz="2400" dirty="0" smtClean="0"/>
              <a:t>The essence/power behind the Law of Attraction</a:t>
            </a:r>
          </a:p>
          <a:p>
            <a:pPr lvl="1"/>
            <a:r>
              <a:rPr lang="en-US" sz="2400" dirty="0" smtClean="0"/>
              <a:t>E-motion is energy in motion.</a:t>
            </a:r>
          </a:p>
          <a:p>
            <a:pPr lvl="1"/>
            <a:r>
              <a:rPr lang="en-US" sz="2400" dirty="0" smtClean="0"/>
              <a:t>You can choose your Emotions </a:t>
            </a:r>
          </a:p>
          <a:p>
            <a:pPr lvl="1"/>
            <a:r>
              <a:rPr lang="en-US" sz="2400" dirty="0" smtClean="0"/>
              <a:t>You’ll then have thoughts based upon feelings </a:t>
            </a:r>
          </a:p>
          <a:p>
            <a:pPr lvl="2"/>
            <a:r>
              <a:rPr lang="en-US" sz="2000" dirty="0" smtClean="0"/>
              <a:t>which produce emotions such as happiness etc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1600201"/>
            <a:ext cx="228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387" y="4781550"/>
            <a:ext cx="2286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2" y="3500439"/>
            <a:ext cx="169615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 Good vs. Feeling Bad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8531" b="1351"/>
          <a:stretch>
            <a:fillRect/>
          </a:stretch>
        </p:blipFill>
        <p:spPr bwMode="auto">
          <a:xfrm>
            <a:off x="337829" y="1301819"/>
            <a:ext cx="1106507" cy="51327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66455" y="1959989"/>
            <a:ext cx="6941128" cy="38505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Dense vs. light emotions</a:t>
            </a:r>
          </a:p>
          <a:p>
            <a:pPr lvl="1"/>
            <a:r>
              <a:rPr lang="en-US" dirty="0" smtClean="0"/>
              <a:t>Stuck energy is dense &amp; not moving</a:t>
            </a:r>
          </a:p>
          <a:p>
            <a:pPr lvl="1"/>
            <a:r>
              <a:rPr lang="en-US" dirty="0" smtClean="0"/>
              <a:t>Dense emotions pinch off energy</a:t>
            </a:r>
          </a:p>
          <a:p>
            <a:pPr lvl="1"/>
            <a:r>
              <a:rPr lang="en-US" dirty="0" smtClean="0"/>
              <a:t>Light emotions let energy flow</a:t>
            </a:r>
          </a:p>
          <a:p>
            <a:pPr>
              <a:buNone/>
            </a:pPr>
            <a:r>
              <a:rPr lang="en-US" dirty="0" smtClean="0"/>
              <a:t>Align emotional body with higher self</a:t>
            </a:r>
          </a:p>
          <a:p>
            <a:pPr lvl="1"/>
            <a:r>
              <a:rPr lang="en-US" dirty="0" smtClean="0"/>
              <a:t>Grounding &amp; clearing emotional body</a:t>
            </a:r>
          </a:p>
          <a:p>
            <a:pPr lvl="1"/>
            <a:r>
              <a:rPr lang="en-US" dirty="0" smtClean="0"/>
              <a:t>Love &amp; joy feels good, fear feels bad</a:t>
            </a:r>
          </a:p>
          <a:p>
            <a:pPr>
              <a:buNone/>
            </a:pPr>
            <a:r>
              <a:rPr lang="en-US" dirty="0" smtClean="0"/>
              <a:t>Goal is to ‘enlighten’ yourself</a:t>
            </a:r>
          </a:p>
          <a:p>
            <a:pPr lvl="1"/>
            <a:r>
              <a:rPr lang="en-US" dirty="0" smtClean="0"/>
              <a:t>Relief is choosing ‘lighter’ emotions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52164" y="1325710"/>
            <a:ext cx="0" cy="5029200"/>
          </a:xfrm>
          <a:prstGeom prst="straightConnector1">
            <a:avLst/>
          </a:prstGeom>
          <a:ln w="508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2272" y="5980838"/>
            <a:ext cx="5097166" cy="369332"/>
          </a:xfrm>
          <a:prstGeom prst="rect">
            <a:avLst/>
          </a:prstGeom>
          <a:solidFill>
            <a:srgbClr val="05CD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“Dense” with more mass &amp; time (time like &amp; causal)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42661" y="1349955"/>
            <a:ext cx="6572677" cy="369332"/>
          </a:xfrm>
          <a:prstGeom prst="rect">
            <a:avLst/>
          </a:prstGeom>
          <a:solidFill>
            <a:srgbClr val="3C86E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“Light” with less mass &amp; time (Light Like or space like &amp; not causal)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708" y="2132736"/>
            <a:ext cx="1340428" cy="1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and Mental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009" y="1943100"/>
            <a:ext cx="6234545" cy="390698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Spiritual/Celestial Body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Astral Body (soul)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Mental Body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Emotional Body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Etheric Body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Physical Body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09" y="1420386"/>
            <a:ext cx="3360433" cy="291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592282" y="1239982"/>
            <a:ext cx="0" cy="5029200"/>
          </a:xfrm>
          <a:prstGeom prst="straightConnector1">
            <a:avLst/>
          </a:prstGeom>
          <a:ln w="508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2390" y="5895110"/>
            <a:ext cx="3248891" cy="369332"/>
          </a:xfrm>
          <a:prstGeom prst="rect">
            <a:avLst/>
          </a:prstGeom>
          <a:solidFill>
            <a:srgbClr val="05CD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“Dense” with more mass &amp; time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2780" y="1264227"/>
            <a:ext cx="2905993" cy="369332"/>
          </a:xfrm>
          <a:prstGeom prst="rect">
            <a:avLst/>
          </a:prstGeom>
          <a:solidFill>
            <a:srgbClr val="3C86E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“Light” with less mass &amp; time</a:t>
            </a:r>
            <a:endParaRPr lang="en-US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265" y="4318288"/>
            <a:ext cx="3971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and Subtle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02" y="1202222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Thoughts and Subtle energy are the same</a:t>
            </a:r>
          </a:p>
          <a:p>
            <a:pPr lvl="1"/>
            <a:r>
              <a:rPr lang="en-US" dirty="0" smtClean="0"/>
              <a:t>Both high dimensional source strands</a:t>
            </a:r>
          </a:p>
          <a:p>
            <a:pPr lvl="1"/>
            <a:r>
              <a:rPr lang="en-US" dirty="0" smtClean="0"/>
              <a:t>Inclusion based vibrational clusters</a:t>
            </a:r>
          </a:p>
          <a:p>
            <a:pPr lvl="1"/>
            <a:r>
              <a:rPr lang="en-US" dirty="0" smtClean="0"/>
              <a:t>Intelligent and ubiquitous</a:t>
            </a:r>
          </a:p>
          <a:p>
            <a:pPr lvl="1"/>
            <a:r>
              <a:rPr lang="en-US" dirty="0" smtClean="0"/>
              <a:t>Thought directs subtle energy</a:t>
            </a:r>
          </a:p>
          <a:p>
            <a:pPr lvl="1"/>
            <a:r>
              <a:rPr lang="en-US" dirty="0" smtClean="0"/>
              <a:t>Subtle energies have a feeling</a:t>
            </a:r>
          </a:p>
          <a:p>
            <a:pPr lvl="1"/>
            <a:r>
              <a:rPr lang="en-US" dirty="0" smtClean="0"/>
              <a:t>Thought clusters are called rotes</a:t>
            </a:r>
          </a:p>
          <a:p>
            <a:pPr lvl="1"/>
            <a:r>
              <a:rPr lang="en-US" dirty="0" smtClean="0"/>
              <a:t>Chi, </a:t>
            </a:r>
            <a:r>
              <a:rPr lang="en-US" dirty="0" err="1" smtClean="0"/>
              <a:t>Ki</a:t>
            </a:r>
            <a:r>
              <a:rPr lang="en-US" dirty="0" smtClean="0"/>
              <a:t>, </a:t>
            </a:r>
            <a:r>
              <a:rPr lang="en-US" dirty="0" err="1" smtClean="0"/>
              <a:t>Prana</a:t>
            </a:r>
            <a:r>
              <a:rPr lang="en-US" dirty="0" smtClean="0"/>
              <a:t>, </a:t>
            </a:r>
            <a:r>
              <a:rPr lang="en-US" dirty="0" err="1" smtClean="0"/>
              <a:t>Mana</a:t>
            </a:r>
            <a:r>
              <a:rPr lang="en-US" dirty="0" smtClean="0"/>
              <a:t>, chakras, </a:t>
            </a:r>
            <a:r>
              <a:rPr lang="en-US" dirty="0" err="1" smtClean="0"/>
              <a:t>Anu</a:t>
            </a:r>
            <a:r>
              <a:rPr lang="en-US" dirty="0" smtClean="0"/>
              <a:t>, </a:t>
            </a:r>
            <a:r>
              <a:rPr lang="en-US" dirty="0" err="1" smtClean="0"/>
              <a:t>Kundalini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409" y="5490291"/>
            <a:ext cx="2470963" cy="11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9185" y="2141347"/>
            <a:ext cx="2430420" cy="27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Clearing, Grounding &amp;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594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Grounding, clearing &amp; balancing (EFT, QCS)</a:t>
            </a:r>
          </a:p>
          <a:p>
            <a:r>
              <a:rPr lang="en-US" dirty="0" smtClean="0"/>
              <a:t>Meditation and Gridding</a:t>
            </a:r>
          </a:p>
          <a:p>
            <a:r>
              <a:rPr lang="en-US" dirty="0" smtClean="0"/>
              <a:t>Massage, walking and exercise</a:t>
            </a:r>
          </a:p>
          <a:p>
            <a:r>
              <a:rPr lang="en-US" dirty="0" smtClean="0"/>
              <a:t>Breathing and Breathwork</a:t>
            </a:r>
          </a:p>
          <a:p>
            <a:r>
              <a:rPr lang="en-US" dirty="0" smtClean="0"/>
              <a:t>Anchoring and timeline (NLP)</a:t>
            </a:r>
          </a:p>
          <a:p>
            <a:r>
              <a:rPr lang="en-US" dirty="0" smtClean="0"/>
              <a:t>Reframing and energy reframe</a:t>
            </a:r>
          </a:p>
          <a:p>
            <a:r>
              <a:rPr lang="en-US" dirty="0" smtClean="0"/>
              <a:t>Get in the vortex and alignment</a:t>
            </a:r>
          </a:p>
          <a:p>
            <a:r>
              <a:rPr lang="en-US" dirty="0" smtClean="0"/>
              <a:t>Rampage of Appreciation</a:t>
            </a:r>
          </a:p>
          <a:p>
            <a:r>
              <a:rPr lang="en-US" dirty="0" smtClean="0"/>
              <a:t>Energy work &amp; energy combing</a:t>
            </a:r>
          </a:p>
          <a:p>
            <a:r>
              <a:rPr lang="en-US" dirty="0" smtClean="0"/>
              <a:t>Chakras and Heart Intelligence</a:t>
            </a:r>
          </a:p>
          <a:p>
            <a:r>
              <a:rPr lang="en-US" dirty="0" smtClean="0"/>
              <a:t>Acupuncture &amp; Reiki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031" y="1834861"/>
            <a:ext cx="2040516" cy="265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983" y="4546456"/>
            <a:ext cx="210112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Awakening and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395844"/>
            <a:ext cx="8229600" cy="51192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Spiritual Beings of ‘Light’</a:t>
            </a:r>
          </a:p>
          <a:p>
            <a:pPr lvl="1"/>
            <a:r>
              <a:rPr lang="en-US" dirty="0" smtClean="0"/>
              <a:t>No dense/stuck emotional energy</a:t>
            </a:r>
          </a:p>
          <a:p>
            <a:pPr lvl="1"/>
            <a:r>
              <a:rPr lang="en-US" dirty="0" smtClean="0"/>
              <a:t>Observation without judgment</a:t>
            </a:r>
          </a:p>
          <a:p>
            <a:pPr lvl="1"/>
            <a:r>
              <a:rPr lang="en-US" dirty="0" smtClean="0"/>
              <a:t>Deprogram emotional buttons &amp; triggers</a:t>
            </a:r>
          </a:p>
          <a:p>
            <a:r>
              <a:rPr lang="en-US" dirty="0" smtClean="0"/>
              <a:t>Vortex of positive emotional all the time</a:t>
            </a:r>
          </a:p>
          <a:p>
            <a:pPr lvl="1"/>
            <a:r>
              <a:rPr lang="en-US" dirty="0" smtClean="0"/>
              <a:t>Better decisions using positive memories</a:t>
            </a:r>
          </a:p>
          <a:p>
            <a:pPr lvl="1"/>
            <a:r>
              <a:rPr lang="en-US" dirty="0" smtClean="0"/>
              <a:t>More joyful, intuitive and spontaneous</a:t>
            </a:r>
          </a:p>
          <a:p>
            <a:pPr lvl="1"/>
            <a:r>
              <a:rPr lang="en-US" dirty="0" smtClean="0"/>
              <a:t>Become more sensitive as cleared</a:t>
            </a:r>
          </a:p>
          <a:p>
            <a:pPr lvl="1"/>
            <a:r>
              <a:rPr lang="en-US" dirty="0" smtClean="0"/>
              <a:t>Emotion amplifies focused thoughts</a:t>
            </a:r>
          </a:p>
          <a:p>
            <a:r>
              <a:rPr lang="en-US" dirty="0" smtClean="0"/>
              <a:t>Heaven on Earth</a:t>
            </a:r>
          </a:p>
          <a:p>
            <a:pPr lvl="1"/>
            <a:r>
              <a:rPr lang="en-US" dirty="0" smtClean="0"/>
              <a:t>Awakened supermind to include all of higher self</a:t>
            </a:r>
          </a:p>
          <a:p>
            <a:pPr lvl="1"/>
            <a:r>
              <a:rPr lang="en-US" dirty="0" smtClean="0"/>
              <a:t>Spiritual being living joyfully on physical earth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9427" r="18384"/>
          <a:stretch>
            <a:fillRect/>
          </a:stretch>
        </p:blipFill>
        <p:spPr bwMode="auto">
          <a:xfrm>
            <a:off x="7169728" y="3792682"/>
            <a:ext cx="1714500" cy="16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864" y="1475510"/>
            <a:ext cx="1741145" cy="21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Possible Discussion Topics:</a:t>
            </a:r>
          </a:p>
          <a:p>
            <a:r>
              <a:rPr lang="en-US" dirty="0" smtClean="0"/>
              <a:t>Pinwheel Meditation</a:t>
            </a:r>
          </a:p>
          <a:p>
            <a:r>
              <a:rPr lang="en-US" dirty="0" smtClean="0"/>
              <a:t>Thought forms &amp; rotes</a:t>
            </a:r>
          </a:p>
          <a:p>
            <a:r>
              <a:rPr lang="en-US" dirty="0" smtClean="0"/>
              <a:t>Emotional Ladder</a:t>
            </a:r>
          </a:p>
          <a:p>
            <a:r>
              <a:rPr lang="en-US" dirty="0" smtClean="0"/>
              <a:t>Anchoring</a:t>
            </a:r>
          </a:p>
          <a:p>
            <a:r>
              <a:rPr lang="en-US" dirty="0" smtClean="0"/>
              <a:t>Subtle Energy techniques</a:t>
            </a:r>
          </a:p>
          <a:p>
            <a:r>
              <a:rPr lang="en-US" dirty="0" smtClean="0"/>
              <a:t>Clearing &amp; grounding</a:t>
            </a:r>
          </a:p>
          <a:p>
            <a:r>
              <a:rPr lang="en-US" dirty="0" smtClean="0"/>
              <a:t>Infinite Intelligence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888" y="3845864"/>
            <a:ext cx="2659247" cy="250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1565113"/>
            <a:ext cx="3223569" cy="21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76200"/>
            <a:ext cx="71932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Science of Spiritual Beings Series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75" y="1378540"/>
            <a:ext cx="8397240" cy="43888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Oct 24: </a:t>
            </a:r>
            <a:r>
              <a:rPr lang="en-US" sz="2800" dirty="0" smtClean="0"/>
              <a:t>Introduction to Science of Spiritual Beings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Oct 31: </a:t>
            </a:r>
            <a:r>
              <a:rPr lang="en-US" sz="2800" dirty="0" smtClean="0"/>
              <a:t>Science of Law of Attraction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Nov 7: </a:t>
            </a:r>
            <a:r>
              <a:rPr lang="en-US" sz="2800" dirty="0" smtClean="0"/>
              <a:t>Science of Thoughts, Beliefs, Emotions and Subtle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Nov 14: </a:t>
            </a:r>
            <a:r>
              <a:rPr lang="en-US" sz="2800" dirty="0" smtClean="0"/>
              <a:t>Science of Daily Living as Spiritual Beings both now and in the future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556" y="4368768"/>
            <a:ext cx="216217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005" y="4378523"/>
            <a:ext cx="2225040" cy="196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3708" y="4374440"/>
            <a:ext cx="2010109" cy="19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Related Topics and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Information, memory and quantum speedup (1)</a:t>
            </a:r>
          </a:p>
          <a:p>
            <a:r>
              <a:rPr lang="en-US" dirty="0" smtClean="0"/>
              <a:t>Protophysics spacetime and quantum models (1)</a:t>
            </a:r>
          </a:p>
          <a:p>
            <a:r>
              <a:rPr lang="en-US" dirty="0" smtClean="0"/>
              <a:t>Metaphysics abilities and research (1)</a:t>
            </a:r>
          </a:p>
          <a:p>
            <a:r>
              <a:rPr lang="en-US" dirty="0" smtClean="0"/>
              <a:t>Law of Attraction, inclusion based and vortex (2)</a:t>
            </a:r>
          </a:p>
          <a:p>
            <a:r>
              <a:rPr lang="en-US" dirty="0" smtClean="0"/>
              <a:t>Meditation, Spiritual Experiences and Channels (2)</a:t>
            </a:r>
          </a:p>
          <a:p>
            <a:r>
              <a:rPr lang="en-US" dirty="0" smtClean="0"/>
              <a:t>Thoughts, attention, consciousness and qualia (3)</a:t>
            </a:r>
          </a:p>
          <a:p>
            <a:r>
              <a:rPr lang="en-US" dirty="0" smtClean="0"/>
              <a:t>Emotions and feelings (3)</a:t>
            </a:r>
          </a:p>
          <a:p>
            <a:r>
              <a:rPr lang="en-US" dirty="0" smtClean="0"/>
              <a:t>Brains, neurons, heart intelligence and NLP (3)</a:t>
            </a:r>
          </a:p>
          <a:p>
            <a:r>
              <a:rPr lang="en-US" dirty="0" smtClean="0"/>
              <a:t>Breathing and breathwork (3)</a:t>
            </a:r>
          </a:p>
          <a:p>
            <a:r>
              <a:rPr lang="en-US" dirty="0" smtClean="0"/>
              <a:t>Chakras, Chi and Subtle energy (3)</a:t>
            </a:r>
          </a:p>
          <a:p>
            <a:r>
              <a:rPr lang="en-US" dirty="0" smtClean="0"/>
              <a:t>Clearing, grounding, balancing and alignment (3)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624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(lecture #)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30480"/>
            <a:ext cx="7010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Meta Models Transcend Levels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10/24/2011 DJM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BAA-3B64-4E51-83DF-909B163BFE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50"/>
          <p:cNvGrpSpPr/>
          <p:nvPr/>
        </p:nvGrpSpPr>
        <p:grpSpPr>
          <a:xfrm>
            <a:off x="1350125" y="807720"/>
            <a:ext cx="6102235" cy="5867400"/>
            <a:chOff x="1350125" y="807720"/>
            <a:chExt cx="6102235" cy="5867400"/>
          </a:xfrm>
        </p:grpSpPr>
        <p:sp>
          <p:nvSpPr>
            <p:cNvPr id="46" name="Oval 45"/>
            <p:cNvSpPr/>
            <p:nvPr/>
          </p:nvSpPr>
          <p:spPr>
            <a:xfrm>
              <a:off x="1446243" y="807720"/>
              <a:ext cx="6006117" cy="5867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9144" y="2633044"/>
              <a:ext cx="2674870" cy="215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1460964" y="3317973"/>
              <a:ext cx="1310158" cy="1092947"/>
            </a:xfrm>
            <a:prstGeom prst="ellipse">
              <a:avLst/>
            </a:prstGeom>
            <a:solidFill>
              <a:srgbClr val="2BD3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8669" y="3666639"/>
              <a:ext cx="1239339" cy="38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Quantum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41249" y="1181623"/>
              <a:ext cx="1304819" cy="1164852"/>
            </a:xfrm>
            <a:prstGeom prst="ellipse">
              <a:avLst/>
            </a:prstGeom>
            <a:solidFill>
              <a:srgbClr val="05CD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3100" y="1569907"/>
              <a:ext cx="1604575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Awareness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686443" y="2105989"/>
              <a:ext cx="1351594" cy="1193613"/>
            </a:xfrm>
            <a:prstGeom prst="ellipse">
              <a:avLst/>
            </a:prstGeom>
            <a:solidFill>
              <a:srgbClr val="2BD3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0125" y="2527264"/>
              <a:ext cx="1972597" cy="38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Consciousness</a:t>
              </a:r>
              <a:endParaRPr lang="en-US" sz="16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789153" y="4400530"/>
              <a:ext cx="1310158" cy="1092947"/>
            </a:xfrm>
            <a:prstGeom prst="ellipse">
              <a:avLst/>
            </a:prstGeom>
            <a:solidFill>
              <a:srgbClr val="3C86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17249" y="4759587"/>
              <a:ext cx="1239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Classical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656609" y="5251413"/>
              <a:ext cx="1310158" cy="1092947"/>
            </a:xfrm>
            <a:prstGeom prst="ellipse">
              <a:avLst/>
            </a:prstGeom>
            <a:solidFill>
              <a:srgbClr val="3C86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5222" y="5631252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Chemistry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160233" y="5099624"/>
              <a:ext cx="1310158" cy="1092947"/>
            </a:xfrm>
            <a:prstGeom prst="ellipse">
              <a:avLst/>
            </a:prstGeom>
            <a:solidFill>
              <a:srgbClr val="3C86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8329" y="5435488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Neurology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900607" y="4179248"/>
              <a:ext cx="1310158" cy="1092947"/>
            </a:xfrm>
            <a:prstGeom prst="ellipse">
              <a:avLst/>
            </a:prstGeom>
            <a:solidFill>
              <a:srgbClr val="2BD3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39094" y="4486350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Psychology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127481" y="3086301"/>
              <a:ext cx="1310158" cy="1092947"/>
            </a:xfrm>
            <a:prstGeom prst="ellipse">
              <a:avLst/>
            </a:prstGeom>
            <a:solidFill>
              <a:srgbClr val="2BD3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65968" y="3424576"/>
              <a:ext cx="1239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Behaviors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052857" y="1181623"/>
              <a:ext cx="1295437" cy="1064185"/>
            </a:xfrm>
            <a:prstGeom prst="ellipse">
              <a:avLst/>
            </a:prstGeom>
            <a:solidFill>
              <a:srgbClr val="05CD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85083" y="1515260"/>
              <a:ext cx="1225413" cy="348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Thoughts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862505" y="2036496"/>
              <a:ext cx="1280718" cy="1064185"/>
            </a:xfrm>
            <a:prstGeom prst="ellipse">
              <a:avLst/>
            </a:prstGeom>
            <a:solidFill>
              <a:srgbClr val="05CD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94041" y="2370133"/>
              <a:ext cx="1211489" cy="348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Feelings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947060" y="5557402"/>
              <a:ext cx="1310158" cy="1092947"/>
            </a:xfrm>
            <a:prstGeom prst="ellipse">
              <a:avLst/>
            </a:prstGeom>
            <a:solidFill>
              <a:srgbClr val="3C86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75156" y="5936407"/>
              <a:ext cx="1239339" cy="34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Biology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772141" y="807720"/>
              <a:ext cx="1324879" cy="1064185"/>
            </a:xfrm>
            <a:prstGeom prst="ellipse">
              <a:avLst/>
            </a:prstGeom>
            <a:solidFill>
              <a:srgbClr val="05CD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90045" y="1126976"/>
              <a:ext cx="1253264" cy="42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No-thing</a:t>
              </a:r>
              <a:endParaRPr lang="en-US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592282" y="1239982"/>
            <a:ext cx="0" cy="5029200"/>
          </a:xfrm>
          <a:prstGeom prst="straightConnector1">
            <a:avLst/>
          </a:prstGeom>
          <a:ln w="508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2000" y="1219200"/>
            <a:ext cx="838200" cy="369332"/>
          </a:xfrm>
          <a:prstGeom prst="rect">
            <a:avLst/>
          </a:prstGeom>
          <a:solidFill>
            <a:srgbClr val="05CD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“Soft”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5867400"/>
            <a:ext cx="838200" cy="369332"/>
          </a:xfrm>
          <a:prstGeom prst="rect">
            <a:avLst/>
          </a:prstGeom>
          <a:solidFill>
            <a:srgbClr val="3C86E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“Hard”</a:t>
            </a:r>
            <a:endParaRPr lang="en-US" dirty="0"/>
          </a:p>
        </p:txBody>
      </p:sp>
      <p:sp>
        <p:nvSpPr>
          <p:cNvPr id="49" name="Curved Up Arrow 48"/>
          <p:cNvSpPr/>
          <p:nvPr/>
        </p:nvSpPr>
        <p:spPr>
          <a:xfrm rot="16200000">
            <a:off x="5016215" y="3140654"/>
            <a:ext cx="4753843" cy="1028696"/>
          </a:xfrm>
          <a:prstGeom prst="curvedUp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49046" y="3273135"/>
            <a:ext cx="99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Explains or creates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r>
              <a:rPr lang="en-US" baseline="0" dirty="0" smtClean="0"/>
              <a:t> of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Classical: Thought as brain states/computation</a:t>
            </a:r>
          </a:p>
          <a:p>
            <a:pPr lvl="1"/>
            <a:r>
              <a:rPr lang="en-US" sz="1800" dirty="0" smtClean="0"/>
              <a:t>Thoughts as nerve firing (leading to motion)</a:t>
            </a:r>
          </a:p>
          <a:p>
            <a:pPr lvl="1"/>
            <a:r>
              <a:rPr lang="en-US" sz="1800" dirty="0" smtClean="0"/>
              <a:t>Thoughts as nerve frequency</a:t>
            </a:r>
          </a:p>
          <a:p>
            <a:pPr lvl="1"/>
            <a:r>
              <a:rPr lang="en-US" sz="1800" dirty="0" smtClean="0"/>
              <a:t>Thought as brain connections/resonance</a:t>
            </a:r>
          </a:p>
          <a:p>
            <a:pPr lvl="1"/>
            <a:r>
              <a:rPr lang="en-US" sz="1800" dirty="0" smtClean="0"/>
              <a:t>Combinations of above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Quantum: Thoughts as quantum states</a:t>
            </a:r>
          </a:p>
          <a:p>
            <a:pPr lvl="1"/>
            <a:r>
              <a:rPr lang="en-US" sz="1800" dirty="0" smtClean="0"/>
              <a:t>Thoughts as microtubules coherency/collapse</a:t>
            </a:r>
          </a:p>
          <a:p>
            <a:pPr lvl="1"/>
            <a:r>
              <a:rPr lang="en-US" sz="1800" dirty="0" smtClean="0"/>
              <a:t>Thoughts as quantum tunneling at synapse</a:t>
            </a:r>
          </a:p>
          <a:p>
            <a:pPr lvl="1"/>
            <a:r>
              <a:rPr lang="en-US" sz="1800" dirty="0" smtClean="0"/>
              <a:t>Thoughts as high dimensional vibrations</a:t>
            </a:r>
          </a:p>
          <a:p>
            <a:pPr lvl="1"/>
            <a:r>
              <a:rPr lang="en-US" sz="1800" dirty="0" smtClean="0"/>
              <a:t>Combinations of all above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Spirit: Thoughts separate from body/brain</a:t>
            </a:r>
          </a:p>
          <a:p>
            <a:pPr lvl="1"/>
            <a:r>
              <a:rPr lang="en-US" sz="1800" dirty="0" smtClean="0"/>
              <a:t>Thoughts are pure vibrational energy (quantum things)</a:t>
            </a:r>
          </a:p>
          <a:p>
            <a:pPr lvl="1"/>
            <a:r>
              <a:rPr lang="en-US" sz="1800" dirty="0" smtClean="0"/>
              <a:t>Thoughts as source energy outside spacetime</a:t>
            </a:r>
          </a:p>
          <a:p>
            <a:pPr lvl="1"/>
            <a:r>
              <a:rPr lang="en-US" sz="1800" dirty="0" smtClean="0"/>
              <a:t>No thought and Void</a:t>
            </a:r>
          </a:p>
          <a:p>
            <a:pPr lvl="1"/>
            <a:r>
              <a:rPr lang="en-US" sz="1800" dirty="0" smtClean="0"/>
              <a:t>Combinations of all above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r="9091"/>
          <a:stretch>
            <a:fillRect/>
          </a:stretch>
        </p:blipFill>
        <p:spPr bwMode="auto">
          <a:xfrm>
            <a:off x="6934200" y="16764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73984"/>
            <a:ext cx="1828800" cy="16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t="10667"/>
          <a:stretch>
            <a:fillRect/>
          </a:stretch>
        </p:blipFill>
        <p:spPr bwMode="auto">
          <a:xfrm>
            <a:off x="6934200" y="4850384"/>
            <a:ext cx="1837899" cy="15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and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08" y="1422401"/>
            <a:ext cx="8551718" cy="4678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Energy flows where attention goes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Attention includes light dimensions of object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Thought in mind is amplified by emotion in body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Law of Attraction works on these principles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Aka chords persist after emotional attention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Emotional events persist in the body till cleared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Energetically sensitive people avoid crowds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Remote staring experiments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138" y="5086349"/>
            <a:ext cx="3067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Thoughts/Attention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Twins Studies</a:t>
            </a:r>
          </a:p>
          <a:p>
            <a:r>
              <a:rPr lang="en-US" dirty="0" smtClean="0"/>
              <a:t>Lucid and shared Dreams</a:t>
            </a:r>
          </a:p>
          <a:p>
            <a:r>
              <a:rPr lang="en-US" dirty="0" smtClean="0"/>
              <a:t>Remote Staring</a:t>
            </a:r>
          </a:p>
          <a:p>
            <a:r>
              <a:rPr lang="en-US" dirty="0" smtClean="0"/>
              <a:t>Remove Viewing</a:t>
            </a:r>
          </a:p>
          <a:p>
            <a:r>
              <a:rPr lang="en-US" dirty="0" smtClean="0"/>
              <a:t>Orbs as consciousness</a:t>
            </a:r>
          </a:p>
          <a:p>
            <a:r>
              <a:rPr lang="en-US" dirty="0" smtClean="0"/>
              <a:t>Out of Body Experiences (astral travel) &amp; NDE</a:t>
            </a:r>
          </a:p>
          <a:p>
            <a:r>
              <a:rPr lang="en-US" dirty="0" smtClean="0"/>
              <a:t>Remote Healing and Distance Reiki II</a:t>
            </a:r>
          </a:p>
          <a:p>
            <a:r>
              <a:rPr lang="en-US" dirty="0" smtClean="0"/>
              <a:t>Bilocation and teleportation</a:t>
            </a:r>
          </a:p>
          <a:p>
            <a:r>
              <a:rPr lang="en-US" dirty="0" smtClean="0"/>
              <a:t>Telepathy/Attention Experiment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308" y="1611456"/>
            <a:ext cx="2718022" cy="209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343891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Thought Control</a:t>
            </a:r>
          </a:p>
          <a:p>
            <a:pPr lvl="1"/>
            <a:r>
              <a:rPr lang="en-US" dirty="0" smtClean="0"/>
              <a:t>Observe &amp; remember (stay awake)</a:t>
            </a:r>
          </a:p>
          <a:p>
            <a:pPr lvl="1"/>
            <a:r>
              <a:rPr lang="en-US" dirty="0" smtClean="0"/>
              <a:t>Let thoughts pass by/through</a:t>
            </a:r>
          </a:p>
          <a:p>
            <a:pPr lvl="1"/>
            <a:r>
              <a:rPr lang="en-US" dirty="0" smtClean="0"/>
              <a:t>Rate will slow over time</a:t>
            </a:r>
          </a:p>
          <a:p>
            <a:r>
              <a:rPr lang="en-US" sz="3500" dirty="0" smtClean="0"/>
              <a:t>Thought Discipline</a:t>
            </a:r>
          </a:p>
          <a:p>
            <a:pPr lvl="1"/>
            <a:r>
              <a:rPr lang="en-US" dirty="0" smtClean="0"/>
              <a:t>Maintain one thought for longer periods of time</a:t>
            </a:r>
          </a:p>
          <a:p>
            <a:pPr lvl="1"/>
            <a:r>
              <a:rPr lang="en-US" dirty="0" smtClean="0"/>
              <a:t>Don’t let other thoughts intrude</a:t>
            </a:r>
          </a:p>
          <a:p>
            <a:pPr lvl="1"/>
            <a:r>
              <a:rPr lang="en-US" dirty="0" smtClean="0"/>
              <a:t>Extend time for one thought</a:t>
            </a:r>
          </a:p>
          <a:p>
            <a:r>
              <a:rPr lang="en-US" sz="3500" dirty="0" smtClean="0"/>
              <a:t>Thought Mastery</a:t>
            </a:r>
          </a:p>
          <a:p>
            <a:pPr lvl="1"/>
            <a:r>
              <a:rPr lang="en-US" dirty="0" smtClean="0"/>
              <a:t>No thought – the Void</a:t>
            </a:r>
          </a:p>
          <a:p>
            <a:pPr lvl="1"/>
            <a:r>
              <a:rPr lang="en-US" dirty="0" smtClean="0"/>
              <a:t>Extend time for no thought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96391" y="6213764"/>
            <a:ext cx="484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“Initiation into Hermetics” by Franz Bardon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2276" y="4200527"/>
            <a:ext cx="181451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9028" t="6944" r="11111"/>
          <a:stretch>
            <a:fillRect/>
          </a:stretch>
        </p:blipFill>
        <p:spPr bwMode="auto">
          <a:xfrm>
            <a:off x="6800851" y="1338553"/>
            <a:ext cx="1843088" cy="214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Beliefs are Persistent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395855" cy="4678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Beliefs are stable thoughts (think over &amp; over)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Most beliefs are formed before 7 years old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Most beliefs are unconscious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Your language reveals your beliefs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Beliefs have an encoding in your brain/mind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You can change your beliefs and thoughts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Emotional events imprint thoughts/beliefs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Examples are phobias, multiple personality, combat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838" y="249079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9" y="1291937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rtl="0" eaLnBrk="1" latinLnBrk="0" hangingPunct="1">
              <a:buNone/>
            </a:pPr>
            <a:r>
              <a:rPr lang="en-US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Classical: Emotion as body/brain </a:t>
            </a:r>
            <a:endParaRPr lang="en-US" sz="4000" dirty="0" smtClean="0"/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Emotions as chemicals</a:t>
            </a:r>
            <a:r>
              <a:rPr lang="en-US" dirty="0" smtClean="0"/>
              <a:t>, drugs, hormones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glands</a:t>
            </a:r>
            <a:endParaRPr lang="en-US" dirty="0" smtClean="0"/>
          </a:p>
          <a:p>
            <a:pPr lvl="1"/>
            <a:r>
              <a:rPr lang="en-US" dirty="0" smtClean="0"/>
              <a:t>Emotions as nervous system (autonomic , evoked response)</a:t>
            </a:r>
          </a:p>
          <a:p>
            <a:pPr lvl="1"/>
            <a:r>
              <a:rPr lang="en-US" dirty="0" smtClean="0"/>
              <a:t>Emotions 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flight or fight response (biofeed</a:t>
            </a:r>
            <a:r>
              <a:rPr lang="en-US" dirty="0" smtClean="0"/>
              <a:t>back, homeostasis)</a:t>
            </a:r>
            <a:endParaRPr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Emotions starting from thoughts (fear, sex, love, dreams)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Combinations of above</a:t>
            </a:r>
            <a:endParaRPr lang="en-US" dirty="0" smtClean="0"/>
          </a:p>
          <a:p>
            <a:pPr>
              <a:buNone/>
            </a:pPr>
            <a:r>
              <a:rPr lang="en-US" sz="3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Quantum</a:t>
            </a:r>
            <a:r>
              <a:rPr lang="en-US" sz="3800" dirty="0" smtClean="0"/>
              <a:t>: Emotion as shared response</a:t>
            </a:r>
          </a:p>
          <a:p>
            <a:pPr lvl="1"/>
            <a:r>
              <a:rPr lang="en-US" dirty="0" smtClean="0"/>
              <a:t>Emotions as crowd response and global consciousness affect</a:t>
            </a:r>
          </a:p>
          <a:p>
            <a:pPr lvl="1"/>
            <a:r>
              <a:rPr lang="en-US" dirty="0" smtClean="0"/>
              <a:t>Emotions as shared emotional bonds (lovers, animals)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Emotions affected by treatments: anchors, clearing, &amp; grounding</a:t>
            </a:r>
          </a:p>
          <a:p>
            <a:pPr lvl="1"/>
            <a:r>
              <a:rPr lang="en-US" dirty="0" smtClean="0"/>
              <a:t>Emotions as non-local, precognitive,  clairvoyance, NDE &amp; 10k pictures</a:t>
            </a:r>
            <a:endParaRPr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Combinations of all above</a:t>
            </a:r>
            <a:endParaRPr lang="en-US" dirty="0" smtClean="0"/>
          </a:p>
          <a:p>
            <a:pPr>
              <a:buNone/>
            </a:pPr>
            <a:r>
              <a:rPr lang="en-US" sz="3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Spirit</a:t>
            </a:r>
            <a:r>
              <a:rPr lang="en-US" sz="3800" dirty="0" smtClean="0"/>
              <a:t>: Emotion as non-physical energy</a:t>
            </a:r>
          </a:p>
          <a:p>
            <a:pPr lvl="1"/>
            <a:r>
              <a:rPr lang="en-US" dirty="0" smtClean="0"/>
              <a:t>Emotions  due to meditation, emotional, astral &amp; mental bodies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Emotions  due to alignment, Reiki</a:t>
            </a:r>
            <a:r>
              <a:rPr lang="en-US" dirty="0" smtClean="0"/>
              <a:t>, EFT,  healing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prayer &amp; chakras 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Combinations of all above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 DJM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EEE6-1676-40C8-9D5F-F85141573A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561" y="1633538"/>
            <a:ext cx="1704975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7" y="4567469"/>
            <a:ext cx="1257298" cy="177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1262</Words>
  <Application>Microsoft Office PowerPoint</Application>
  <PresentationFormat>On-screen Show (4:3)</PresentationFormat>
  <Paragraphs>252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Science of Thoughts, Beliefs, Emotions and Subtle Energy</vt:lpstr>
      <vt:lpstr>Related Topics and Models</vt:lpstr>
      <vt:lpstr>Meta Models Transcend Levels</vt:lpstr>
      <vt:lpstr>Models of Thoughts</vt:lpstr>
      <vt:lpstr>Thought and Attention</vt:lpstr>
      <vt:lpstr>Remote Thoughts/Attention</vt:lpstr>
      <vt:lpstr>Thought Development</vt:lpstr>
      <vt:lpstr>Beliefs are Persistent Thoughts</vt:lpstr>
      <vt:lpstr>Models of Emotions</vt:lpstr>
      <vt:lpstr>Emotional Memory Loops</vt:lpstr>
      <vt:lpstr>Models of Memory</vt:lpstr>
      <vt:lpstr>Emotions vs. Feelings</vt:lpstr>
      <vt:lpstr>Feeling Good vs. Feeling Bad</vt:lpstr>
      <vt:lpstr>Emotional and Mental Bodies</vt:lpstr>
      <vt:lpstr>Thoughts and Subtle Energy</vt:lpstr>
      <vt:lpstr>Clearing, Grounding &amp; Alignment</vt:lpstr>
      <vt:lpstr>Awakening and Enlightenment</vt:lpstr>
      <vt:lpstr>Questions and Discussion</vt:lpstr>
      <vt:lpstr>Science of Spiritual Beings Series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Matzke</dc:creator>
  <cp:lastModifiedBy>Doug Matzke</cp:lastModifiedBy>
  <cp:revision>103</cp:revision>
  <dcterms:created xsi:type="dcterms:W3CDTF">2011-10-01T17:06:07Z</dcterms:created>
  <dcterms:modified xsi:type="dcterms:W3CDTF">2011-11-07T04:56:49Z</dcterms:modified>
</cp:coreProperties>
</file>